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81" r:id="rId5"/>
    <p:sldId id="263" r:id="rId6"/>
    <p:sldId id="257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5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0F5-4FF0-0482-8487-B3D22079C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D478C3-8E1F-DDC7-E70B-69B973EE5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46790-8F88-760D-B695-3D37544C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58716-5008-AFD5-0567-41920F21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805537-0905-CF38-1D52-6D808FCBC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5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D0642D-8121-4256-3AE5-8BB8119C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DAEAA-B2B1-4247-DF2C-051E74402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0FD50-0629-98F5-56B3-E28B636C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9763C-E3F5-FEF7-9BF8-0AEF03CD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28A35-4248-589E-DE7D-05B9F862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12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FC2855-E9F2-6D28-CA93-8C48769BF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1E2BE3-424F-3605-B0A4-32006EBEC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3A930-CACE-60D9-C4A3-BF7A05C22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5F8F8-1B6E-2EBD-C09E-7E7077E91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AEC7A-85EB-C7B7-22F4-428AB062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6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BBD17-13D7-6027-C29A-6F7CD9E47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49F28-0B3E-9802-DEF3-930926221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6AEA04-D28A-DA8A-1E96-394B6AFB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7BB9F-3AF7-7EA9-2B4E-D4CC5A45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39EEF-C6A7-E78C-0EA7-FFE1BD28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27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300926-89BC-EAAB-2CF0-D6EAC0C9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D2F4DC-8138-BD45-43A3-393AD549F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A74FC-1D6A-DC78-E5E1-9FFF8FA5B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78C28-8391-48DD-D184-2A5B196A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9750D-43BF-19CB-EC02-C1589770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3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77867-892F-0C8E-00AF-6CF87188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9FDE9-9396-293E-2365-F0CAA6787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995837-8EDB-4FE5-9510-34762461F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3D50CD-D0C6-A1DA-7C61-68B294888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7212D8-334C-FB2F-FF1A-F3ECF8BF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AD5F0D-49FC-4671-3235-3E01DB7F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6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4EECE-CB6D-A5D8-0968-402525590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6F5D15-F474-5524-F3D4-054618322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330913-8A25-26EB-4AA5-77B29444E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2083EB-1F66-A43B-C5AE-3A22E15B3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2ED758-DF49-4B72-1191-DD8D815F2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B94F14-3A47-CF06-0E9E-C246A0F19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813794-293B-1968-F884-7260A309E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384C9D-F4C2-10EB-5861-5EA00AAD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0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D9C54-19ED-C197-70E6-5258DFAA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7C705E-10D2-6737-62D5-BEDC5412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4CF1C75-71F7-9119-33DA-61ED2F69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D09E3A-9128-5DA7-8447-F73FB5AF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6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26B3F0B-8CC8-A10E-1703-0B4C23C07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9BAFD4-E485-49F6-4505-2617DC67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CF92D-1A5C-EFA7-27D5-6150F33A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6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7CAF4-AD3A-1047-6313-5961EA777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74C69-25A7-8BC5-DD27-4E38EDF56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B95B12-120E-3199-7B3A-6EBA5EBF8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EE48F6-30BB-DFDE-719C-5E1E358B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5E2EEF-91F3-32AE-0B70-A47CE14B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BAC805-0830-0D89-9532-0604012D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38A74-CBF3-E5EB-9713-27766469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B78105-1954-1CED-B203-BDC182E935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25199D-2A28-D1D2-4786-E2F562870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24FB3-4C52-C306-49F8-CE6CACA6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4922B-708A-59AE-7972-9C2288B5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1CFAD-F562-A6B7-2965-FBC9E65B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9C5A04-0BD4-366C-BAFF-86A535A1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4D3184-2F71-78A4-E6F4-226A62FEE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7E0E16-0133-55AB-38D1-44D50F8108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E1FD2-3FC3-4F8A-AADC-F4AB7A087D30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C779D-4C7D-12B3-A3D0-48A42992B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73A95-70E0-C845-C8EC-486E905AE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CD056-BE91-4721-A6C1-5F5A0744F6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5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CC02E3-724B-331A-8CD3-03B9A757321D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</a:t>
            </a:r>
            <a:r>
              <a:rPr lang="ko-KR" altLang="en-US" sz="1600" dirty="0"/>
              <a:t>확산 모델 구현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6A7B8-390B-78F7-9BAE-2FA05958571F}"/>
              </a:ext>
            </a:extLst>
          </p:cNvPr>
          <p:cNvSpPr txBox="1"/>
          <p:nvPr/>
        </p:nvSpPr>
        <p:spPr>
          <a:xfrm>
            <a:off x="1978025" y="4497069"/>
            <a:ext cx="6292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목적 ： </a:t>
            </a:r>
            <a:r>
              <a:rPr lang="en-US" altLang="ko-KR" sz="1200" dirty="0"/>
              <a:t>MNIST </a:t>
            </a:r>
            <a:r>
              <a:rPr lang="ko-KR" altLang="en-US" sz="1200" dirty="0"/>
              <a:t>데이터 생성 확산 모델 구현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배울 내용</a:t>
            </a:r>
            <a:endParaRPr lang="en-US" altLang="ko-KR" sz="1200" dirty="0"/>
          </a:p>
          <a:p>
            <a:pPr marL="628650" lvl="1" indent="-171450">
              <a:buFontTx/>
              <a:buChar char="-"/>
            </a:pPr>
            <a:r>
              <a:rPr lang="ko-KR" altLang="en-US" sz="1200" dirty="0" err="1"/>
              <a:t>Ｎｕｒａｌ</a:t>
            </a:r>
            <a:r>
              <a:rPr lang="ko-KR" altLang="en-US" sz="1200" dirty="0"/>
              <a:t> </a:t>
            </a:r>
            <a:r>
              <a:rPr lang="ko-KR" altLang="en-US" sz="1200" dirty="0" err="1"/>
              <a:t>ｎｅｔｗｏｒｋ</a:t>
            </a:r>
            <a:r>
              <a:rPr lang="ko-KR" altLang="en-US" sz="1200" dirty="0"/>
              <a:t> ： </a:t>
            </a:r>
            <a:r>
              <a:rPr lang="ko-KR" altLang="en-US" sz="1200" dirty="0" err="1"/>
              <a:t>ＵＮｅｔ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학습된 </a:t>
            </a:r>
            <a:r>
              <a:rPr lang="en-US" altLang="ko-KR" sz="1200" dirty="0" err="1"/>
              <a:t>Unet</a:t>
            </a:r>
            <a:r>
              <a:rPr lang="en-US" altLang="ko-KR" sz="1200" dirty="0"/>
              <a:t> </a:t>
            </a:r>
            <a:r>
              <a:rPr lang="ko-KR" altLang="en-US" sz="1200" dirty="0"/>
              <a:t>이용하여 데이터 생성해보기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이전 단계의 노이즈를 예측하는 </a:t>
            </a:r>
            <a:r>
              <a:rPr lang="en-US" altLang="ko-KR" sz="1200" dirty="0" err="1"/>
              <a:t>Unet</a:t>
            </a:r>
            <a:r>
              <a:rPr lang="en-US" altLang="ko-KR" sz="1200" dirty="0"/>
              <a:t> </a:t>
            </a:r>
            <a:r>
              <a:rPr lang="ko-KR" altLang="en-US" sz="1200" dirty="0"/>
              <a:t>학습하기</a:t>
            </a:r>
            <a:endParaRPr lang="en-US" altLang="ko-KR" sz="1200" dirty="0"/>
          </a:p>
          <a:p>
            <a:pPr marL="628650" lvl="1" indent="-171450">
              <a:buFontTx/>
              <a:buChar char="-"/>
            </a:pP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  <p:pic>
        <p:nvPicPr>
          <p:cNvPr id="1028" name="Picture 4" descr="Latent Diffusion Series: MNIST Classifier | NICK TASIOS">
            <a:extLst>
              <a:ext uri="{FF2B5EF4-FFF2-40B4-BE49-F238E27FC236}">
                <a16:creationId xmlns:a16="http://schemas.microsoft.com/office/drawing/2014/main" id="{9FDE758A-4EF8-377E-8290-3C04F5704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28" y="1439331"/>
            <a:ext cx="4613174" cy="23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AA9305-3DD3-4107-EAD0-5A2F37BB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061" y="426707"/>
            <a:ext cx="1127792" cy="78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7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02496-488E-39F8-15DA-F90399E9B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577931-75B7-73B2-63BA-1E19516E2EAA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9.1.2 </a:t>
            </a:r>
            <a:r>
              <a:rPr lang="ko-KR" altLang="en-US" sz="1600" dirty="0"/>
              <a:t>확산 모델에 사용할 </a:t>
            </a:r>
            <a:r>
              <a:rPr lang="en-US" altLang="ko-KR" sz="1600" dirty="0"/>
              <a:t>U-Net </a:t>
            </a:r>
            <a:r>
              <a:rPr lang="ko-KR" altLang="en-US" sz="1600" dirty="0"/>
              <a:t>구현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F020A-2A72-CCF0-1A60-9A853DF29123}"/>
              </a:ext>
            </a:extLst>
          </p:cNvPr>
          <p:cNvSpPr txBox="1"/>
          <p:nvPr/>
        </p:nvSpPr>
        <p:spPr>
          <a:xfrm>
            <a:off x="1102231" y="901320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Timestep </a:t>
            </a:r>
            <a:r>
              <a:rPr lang="ko-KR" altLang="en-US" sz="1200" dirty="0"/>
              <a:t>정보는 기존 </a:t>
            </a:r>
            <a:r>
              <a:rPr lang="en-US" altLang="ko-KR" sz="1200" dirty="0"/>
              <a:t>U-Net </a:t>
            </a:r>
            <a:r>
              <a:rPr lang="ko-KR" altLang="en-US" sz="1200" dirty="0"/>
              <a:t>에 추가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066AE-0244-11FA-A678-CB254F0F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71" y="3870509"/>
            <a:ext cx="3374300" cy="22441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F4AFC7-BF50-0082-DEB8-B5240286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32" y="1426155"/>
            <a:ext cx="8829748" cy="2002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29C1E4-0E03-F739-AD5E-C935A6B9F3E2}"/>
              </a:ext>
            </a:extLst>
          </p:cNvPr>
          <p:cNvSpPr txBox="1"/>
          <p:nvPr/>
        </p:nvSpPr>
        <p:spPr>
          <a:xfrm>
            <a:off x="6921980" y="4339067"/>
            <a:ext cx="202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출력</a:t>
            </a:r>
            <a:endParaRPr lang="en-US" altLang="ko-KR" sz="1200" dirty="0"/>
          </a:p>
          <a:p>
            <a:r>
              <a:rPr lang="en-US" altLang="ko-KR" sz="1200" dirty="0"/>
              <a:t>X_t-1 </a:t>
            </a:r>
            <a:r>
              <a:rPr lang="en-US" altLang="ko-KR" sz="1200" dirty="0">
                <a:sym typeface="Wingdings" panose="05000000000000000000" pitchFamily="2" charset="2"/>
              </a:rPr>
              <a:t> </a:t>
            </a:r>
            <a:r>
              <a:rPr lang="en-US" altLang="ko-KR" sz="1200" dirty="0" err="1">
                <a:sym typeface="Wingdings" panose="05000000000000000000" pitchFamily="2" charset="2"/>
              </a:rPr>
              <a:t>X_t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과정에</a:t>
            </a:r>
            <a:endParaRPr lang="en-US" altLang="ko-KR" sz="1200" dirty="0">
              <a:sym typeface="Wingdings" panose="05000000000000000000" pitchFamily="2" charset="2"/>
            </a:endParaRPr>
          </a:p>
          <a:p>
            <a:r>
              <a:rPr lang="ko-KR" altLang="en-US" sz="1200" dirty="0">
                <a:sym typeface="Wingdings" panose="05000000000000000000" pitchFamily="2" charset="2"/>
              </a:rPr>
              <a:t>추가된 </a:t>
            </a:r>
            <a:r>
              <a:rPr lang="en-US" altLang="ko-KR" sz="1200" dirty="0">
                <a:sym typeface="Wingdings" panose="05000000000000000000" pitchFamily="2" charset="2"/>
              </a:rPr>
              <a:t>Noise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384C5-4E8B-0738-B466-803DAE6376C0}"/>
              </a:ext>
            </a:extLst>
          </p:cNvPr>
          <p:cNvSpPr txBox="1"/>
          <p:nvPr/>
        </p:nvSpPr>
        <p:spPr>
          <a:xfrm>
            <a:off x="8566363" y="5791494"/>
            <a:ext cx="202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현재 구조에</a:t>
            </a:r>
            <a:endParaRPr lang="en-US" altLang="ko-KR" sz="1200" dirty="0"/>
          </a:p>
          <a:p>
            <a:r>
              <a:rPr lang="en-US" altLang="ko-KR" sz="1200" dirty="0"/>
              <a:t>Timestep </a:t>
            </a:r>
            <a:r>
              <a:rPr lang="ko-KR" altLang="en-US" sz="1200" dirty="0"/>
              <a:t>정보 </a:t>
            </a:r>
            <a:r>
              <a:rPr lang="en-US" altLang="ko-KR" sz="1200" dirty="0"/>
              <a:t>t </a:t>
            </a:r>
            <a:r>
              <a:rPr lang="ko-KR" altLang="en-US" sz="1200" dirty="0"/>
              <a:t>를 입력에 </a:t>
            </a:r>
            <a:r>
              <a:rPr lang="ko-KR" altLang="en-US" sz="1200" dirty="0" err="1"/>
              <a:t>추가해야함</a:t>
            </a:r>
            <a:endParaRPr lang="en-US" altLang="ko-KR" sz="1200" dirty="0"/>
          </a:p>
          <a:p>
            <a:r>
              <a:rPr lang="en-US" altLang="ko-KR" sz="1200" dirty="0">
                <a:sym typeface="Wingdings" panose="05000000000000000000" pitchFamily="2" charset="2"/>
              </a:rPr>
              <a:t> Positional Encoding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18F2E-3D21-BB59-5517-4B36F4807F48}"/>
              </a:ext>
            </a:extLst>
          </p:cNvPr>
          <p:cNvSpPr txBox="1"/>
          <p:nvPr/>
        </p:nvSpPr>
        <p:spPr>
          <a:xfrm>
            <a:off x="2689723" y="4339066"/>
            <a:ext cx="202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입력</a:t>
            </a:r>
            <a:endParaRPr lang="en-US" altLang="ko-KR" sz="1200" dirty="0"/>
          </a:p>
          <a:p>
            <a:r>
              <a:rPr lang="en-US" altLang="ko-KR" sz="1200" dirty="0" err="1">
                <a:sym typeface="Wingdings" panose="05000000000000000000" pitchFamily="2" charset="2"/>
              </a:rPr>
              <a:t>X_t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60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B56A3-8A46-0403-A91B-F047019E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9524A-1F5F-3E5E-1C35-3EEEFC938E4A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(Positional </a:t>
            </a:r>
            <a:r>
              <a:rPr lang="en-US" altLang="ko-KR" sz="1600" dirty="0" err="1"/>
              <a:t>Enoding</a:t>
            </a:r>
            <a:r>
              <a:rPr lang="en-US" altLang="ko-K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6B181-E9C9-6E0C-2B58-3F233E4F7C45}"/>
              </a:ext>
            </a:extLst>
          </p:cNvPr>
          <p:cNvSpPr txBox="1"/>
          <p:nvPr/>
        </p:nvSpPr>
        <p:spPr>
          <a:xfrm>
            <a:off x="879395" y="901320"/>
            <a:ext cx="714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위치 인코딩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트랜스포머에서 각 토큰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벡터에 문장에서 토큰의 </a:t>
            </a:r>
            <a:r>
              <a:rPr lang="ko-KR" altLang="en-US" sz="1200" dirty="0" err="1"/>
              <a:t>상태적</a:t>
            </a:r>
            <a:r>
              <a:rPr lang="ko-KR" altLang="en-US" sz="1200" dirty="0"/>
              <a:t> 위치에 대한 정보 추가</a:t>
            </a:r>
            <a:endParaRPr lang="en-US" altLang="ko-KR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BD7E02-62EF-A7F9-21CC-EEFA2573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2105407"/>
            <a:ext cx="5154706" cy="2902734"/>
          </a:xfrm>
          <a:prstGeom prst="rect">
            <a:avLst/>
          </a:prstGeom>
        </p:spPr>
      </p:pic>
      <p:pic>
        <p:nvPicPr>
          <p:cNvPr id="7170" name="Picture 2" descr="Explanation about i//2 in positional encoding in tensorflow tutorial about  transformers - Stack Overflow">
            <a:extLst>
              <a:ext uri="{FF2B5EF4-FFF2-40B4-BE49-F238E27FC236}">
                <a16:creationId xmlns:a16="http://schemas.microsoft.com/office/drawing/2014/main" id="{8DFF44F6-191C-75A8-2DE5-77C79D7A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64277"/>
            <a:ext cx="4280007" cy="112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0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9D416-4D47-8FD3-584D-D8CE0012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CDA2D1-33E2-509D-5064-39E51B8D745A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(Positional </a:t>
            </a:r>
            <a:r>
              <a:rPr lang="en-US" altLang="ko-KR" sz="1600" dirty="0" err="1"/>
              <a:t>Enoding</a:t>
            </a:r>
            <a:r>
              <a:rPr lang="en-US" altLang="ko-K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A8B59-B89A-BD8E-0E61-87AED59F6A8C}"/>
              </a:ext>
            </a:extLst>
          </p:cNvPr>
          <p:cNvSpPr txBox="1"/>
          <p:nvPr/>
        </p:nvSpPr>
        <p:spPr>
          <a:xfrm>
            <a:off x="879395" y="901320"/>
            <a:ext cx="7142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위치 인코딩 구현 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1E886-72B6-40B7-A132-4C3E6A59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9" y="2448646"/>
            <a:ext cx="5236367" cy="2799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E895A-E248-F3E8-494C-83990AF7A5DE}"/>
              </a:ext>
            </a:extLst>
          </p:cNvPr>
          <p:cNvSpPr txBox="1"/>
          <p:nvPr/>
        </p:nvSpPr>
        <p:spPr>
          <a:xfrm>
            <a:off x="610614" y="5888258"/>
            <a:ext cx="714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</a:t>
            </a:r>
            <a:r>
              <a:rPr lang="ko-KR" altLang="en-US" sz="1200" dirty="0"/>
              <a:t>사용 예</a:t>
            </a:r>
            <a:endParaRPr lang="en-US" altLang="ko-KR" sz="1200" dirty="0"/>
          </a:p>
          <a:p>
            <a:r>
              <a:rPr lang="en-US" altLang="ko-KR" sz="1200" dirty="0"/>
              <a:t>v=_</a:t>
            </a:r>
            <a:r>
              <a:rPr lang="en-US" altLang="ko-KR" sz="1200" dirty="0" err="1"/>
              <a:t>pos_encoding</a:t>
            </a:r>
            <a:r>
              <a:rPr lang="en-US" altLang="ko-KR" sz="1200" dirty="0"/>
              <a:t>(1,16)</a:t>
            </a:r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v.shape</a:t>
            </a:r>
            <a:r>
              <a:rPr lang="en-US" altLang="ko-KR" sz="1200" dirty="0"/>
              <a:t>) # (16,)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FBBD1-68F7-0BB2-480F-52931398C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20" y="766350"/>
            <a:ext cx="4991797" cy="136226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20AD56-6EE6-C255-BDE1-168E1ED9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036" y="2448646"/>
            <a:ext cx="6192114" cy="20195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5A17F7-3C1E-7E28-9878-A773C9C80FAE}"/>
              </a:ext>
            </a:extLst>
          </p:cNvPr>
          <p:cNvSpPr txBox="1"/>
          <p:nvPr/>
        </p:nvSpPr>
        <p:spPr>
          <a:xfrm>
            <a:off x="5912597" y="5395607"/>
            <a:ext cx="7142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#_pos_encoding </a:t>
            </a:r>
            <a:r>
              <a:rPr lang="ko-KR" altLang="en-US" sz="1200" dirty="0"/>
              <a:t>에 배치 처리하는 부분 추가</a:t>
            </a:r>
            <a:endParaRPr lang="en-US" altLang="ko-KR" sz="1200" dirty="0"/>
          </a:p>
          <a:p>
            <a:r>
              <a:rPr lang="en-US" altLang="ko-KR" sz="1200" dirty="0"/>
              <a:t># </a:t>
            </a:r>
            <a:r>
              <a:rPr lang="ko-KR" altLang="en-US" sz="1200" dirty="0"/>
              <a:t>사용 예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v = </a:t>
            </a:r>
            <a:r>
              <a:rPr lang="en-US" altLang="ko-KR" sz="1200" dirty="0" err="1"/>
              <a:t>pos_enconding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torch.tensor</a:t>
            </a:r>
            <a:r>
              <a:rPr lang="en-US" altLang="ko-KR" sz="1200" dirty="0"/>
              <a:t>([1,2,3]), 16)</a:t>
            </a:r>
          </a:p>
          <a:p>
            <a:r>
              <a:rPr lang="en-US" altLang="ko-KR" sz="1200" dirty="0"/>
              <a:t>print(</a:t>
            </a:r>
            <a:r>
              <a:rPr lang="en-US" altLang="ko-KR" sz="1200" dirty="0" err="1"/>
              <a:t>v.shape</a:t>
            </a:r>
            <a:r>
              <a:rPr lang="en-US" altLang="ko-KR" sz="1200" dirty="0"/>
              <a:t>) # (3,16)</a:t>
            </a:r>
          </a:p>
        </p:txBody>
      </p:sp>
    </p:spTree>
    <p:extLst>
      <p:ext uri="{BB962C8B-B14F-4D97-AF65-F5344CB8AC3E}">
        <p14:creationId xmlns:p14="http://schemas.microsoft.com/office/powerpoint/2010/main" val="48040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6033E-141D-D1A2-657C-7A35561BD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3F6DB9-66BE-8137-F2E7-212E576C709D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9.2.3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 </a:t>
            </a:r>
            <a:r>
              <a:rPr lang="ko-KR" altLang="en-US" sz="1600" dirty="0"/>
              <a:t>정보 </a:t>
            </a:r>
            <a:r>
              <a:rPr lang="en-US" altLang="ko-KR" sz="1600" dirty="0"/>
              <a:t>U-Net </a:t>
            </a:r>
            <a:r>
              <a:rPr lang="ko-KR" altLang="en-US" sz="1600" dirty="0"/>
              <a:t>예</a:t>
            </a:r>
            <a:r>
              <a:rPr lang="en-US" altLang="ko-KR" sz="1600" dirty="0"/>
              <a:t>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8C004-E070-2144-A6AB-9FE023331DCB}"/>
              </a:ext>
            </a:extLst>
          </p:cNvPr>
          <p:cNvSpPr txBox="1"/>
          <p:nvPr/>
        </p:nvSpPr>
        <p:spPr>
          <a:xfrm>
            <a:off x="1102231" y="901320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Timestep </a:t>
            </a:r>
            <a:r>
              <a:rPr lang="ko-KR" altLang="en-US" sz="1200" dirty="0"/>
              <a:t>정보는 기존 </a:t>
            </a:r>
            <a:r>
              <a:rPr lang="en-US" altLang="ko-KR" sz="1200" dirty="0"/>
              <a:t>U-Net </a:t>
            </a:r>
            <a:r>
              <a:rPr lang="ko-KR" altLang="en-US" sz="1200" dirty="0"/>
              <a:t>에 추가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4BA4C0-3873-67CB-189E-162EEF17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71" y="3870509"/>
            <a:ext cx="3374300" cy="22441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4EB675-EA47-A7B2-7E4F-42A87C4DCB85}"/>
              </a:ext>
            </a:extLst>
          </p:cNvPr>
          <p:cNvSpPr txBox="1"/>
          <p:nvPr/>
        </p:nvSpPr>
        <p:spPr>
          <a:xfrm>
            <a:off x="2354556" y="4662232"/>
            <a:ext cx="439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509CA3-4945-676D-7312-64DF31841110}"/>
              </a:ext>
            </a:extLst>
          </p:cNvPr>
          <p:cNvCxnSpPr>
            <a:cxnSpLocks/>
          </p:cNvCxnSpPr>
          <p:nvPr/>
        </p:nvCxnSpPr>
        <p:spPr>
          <a:xfrm flipV="1">
            <a:off x="2574151" y="4462177"/>
            <a:ext cx="1209826" cy="400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9CF475B-EF29-EA19-D4CC-3D6C7BCEB1CA}"/>
              </a:ext>
            </a:extLst>
          </p:cNvPr>
          <p:cNvCxnSpPr>
            <a:cxnSpLocks/>
          </p:cNvCxnSpPr>
          <p:nvPr/>
        </p:nvCxnSpPr>
        <p:spPr>
          <a:xfrm>
            <a:off x="2574151" y="4992584"/>
            <a:ext cx="1487909" cy="36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041C366-3A29-E2CF-469C-49B75C484A1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574151" y="5062342"/>
            <a:ext cx="1707504" cy="922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69D2925B-2660-C4C9-EC2B-637F26B37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718" y="1357598"/>
            <a:ext cx="6155497" cy="22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1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6D21-F6DA-C123-6E31-80843D04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8A5BA8-9FB7-C715-1643-F7B1E40CCCE0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9.2.3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 </a:t>
            </a:r>
            <a:r>
              <a:rPr lang="ko-KR" altLang="en-US" sz="1600" dirty="0"/>
              <a:t>정보 </a:t>
            </a:r>
            <a:r>
              <a:rPr lang="en-US" altLang="ko-KR" sz="1600" dirty="0"/>
              <a:t>U-Net </a:t>
            </a:r>
            <a:r>
              <a:rPr lang="ko-KR" altLang="en-US" sz="1600" dirty="0"/>
              <a:t>예</a:t>
            </a:r>
            <a:r>
              <a:rPr lang="en-US" altLang="ko-KR" sz="1600" dirty="0"/>
              <a:t>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90D25-1445-E2E1-5A3C-2740A7AF19FC}"/>
              </a:ext>
            </a:extLst>
          </p:cNvPr>
          <p:cNvSpPr txBox="1"/>
          <p:nvPr/>
        </p:nvSpPr>
        <p:spPr>
          <a:xfrm>
            <a:off x="1102231" y="901320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Timestep </a:t>
            </a:r>
            <a:r>
              <a:rPr lang="ko-KR" altLang="en-US" sz="1200" dirty="0"/>
              <a:t>정보는 기존 </a:t>
            </a:r>
            <a:r>
              <a:rPr lang="en-US" altLang="ko-KR" sz="1200" dirty="0"/>
              <a:t>U-Net </a:t>
            </a:r>
            <a:r>
              <a:rPr lang="ko-KR" altLang="en-US" sz="1200" dirty="0"/>
              <a:t>에 추가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69E56-DBE4-A89E-D161-0CA3F8EC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71" y="3870509"/>
            <a:ext cx="3374300" cy="22441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30E290-9D62-1C92-588C-ED886FD05084}"/>
              </a:ext>
            </a:extLst>
          </p:cNvPr>
          <p:cNvSpPr txBox="1"/>
          <p:nvPr/>
        </p:nvSpPr>
        <p:spPr>
          <a:xfrm>
            <a:off x="2354556" y="4662232"/>
            <a:ext cx="439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D9A59D-D3BC-4765-FB43-4049BBC0A56A}"/>
              </a:ext>
            </a:extLst>
          </p:cNvPr>
          <p:cNvCxnSpPr>
            <a:cxnSpLocks/>
          </p:cNvCxnSpPr>
          <p:nvPr/>
        </p:nvCxnSpPr>
        <p:spPr>
          <a:xfrm flipV="1">
            <a:off x="2574151" y="4462177"/>
            <a:ext cx="1209826" cy="400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CDCB54-16D1-C254-5CCE-76645D60F444}"/>
              </a:ext>
            </a:extLst>
          </p:cNvPr>
          <p:cNvCxnSpPr>
            <a:cxnSpLocks/>
          </p:cNvCxnSpPr>
          <p:nvPr/>
        </p:nvCxnSpPr>
        <p:spPr>
          <a:xfrm>
            <a:off x="2574151" y="4992584"/>
            <a:ext cx="1487909" cy="360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CF6FD3-7667-461F-3422-8448D352881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574151" y="5062342"/>
            <a:ext cx="1707504" cy="922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59639D3-EB87-B751-A6AA-6BA2ED38C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60" y="3694125"/>
            <a:ext cx="3455661" cy="28573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9DB801-C795-0A2C-2C61-B929BEC9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377" y="1357043"/>
            <a:ext cx="6824206" cy="21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499B-E617-5F46-DF7F-B304D017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8910F6-E1F4-A0DE-1417-8091C71A18C7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9.2.3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 </a:t>
            </a:r>
            <a:r>
              <a:rPr lang="ko-KR" altLang="en-US" sz="1600" dirty="0"/>
              <a:t>정보 </a:t>
            </a:r>
            <a:r>
              <a:rPr lang="en-US" altLang="ko-KR" sz="1600" dirty="0"/>
              <a:t>U-Net </a:t>
            </a:r>
            <a:r>
              <a:rPr lang="ko-KR" altLang="en-US" sz="1600" dirty="0"/>
              <a:t>예</a:t>
            </a:r>
            <a:r>
              <a:rPr lang="en-US" altLang="ko-KR" sz="1600" dirty="0"/>
              <a:t>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CDF8D-ACA8-82B6-BCFB-1585BBD6CE65}"/>
              </a:ext>
            </a:extLst>
          </p:cNvPr>
          <p:cNvSpPr txBox="1"/>
          <p:nvPr/>
        </p:nvSpPr>
        <p:spPr>
          <a:xfrm>
            <a:off x="1102231" y="901320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Timestep </a:t>
            </a:r>
            <a:r>
              <a:rPr lang="ko-KR" altLang="en-US" sz="1200" dirty="0"/>
              <a:t>정보는 기존 </a:t>
            </a:r>
            <a:r>
              <a:rPr lang="en-US" altLang="ko-KR" sz="1200" dirty="0"/>
              <a:t>U-Net </a:t>
            </a:r>
            <a:r>
              <a:rPr lang="ko-KR" altLang="en-US" sz="1200" dirty="0"/>
              <a:t>에 추가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2D4AA5-03E4-B0D1-D051-DEAB19797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78" y="1347385"/>
            <a:ext cx="3374300" cy="22441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99053E-3F88-543D-1B82-C3C721B5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31" y="1347385"/>
            <a:ext cx="3455661" cy="2857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71F056-C64F-ABA7-2F01-6DDEBF5A0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336" y="1446973"/>
            <a:ext cx="3557323" cy="2554659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C737C29-D36B-0E33-660D-63B0714BBA29}"/>
              </a:ext>
            </a:extLst>
          </p:cNvPr>
          <p:cNvSpPr/>
          <p:nvPr/>
        </p:nvSpPr>
        <p:spPr>
          <a:xfrm>
            <a:off x="4226431" y="1263202"/>
            <a:ext cx="1404824" cy="85531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951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11B6D-D8C1-940F-D604-BF8D3D69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AD8A82-DAC8-4107-1C40-280EB3F117C9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9.2.3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 </a:t>
            </a:r>
            <a:r>
              <a:rPr lang="ko-KR" altLang="en-US" sz="1600" dirty="0"/>
              <a:t>정보 </a:t>
            </a:r>
            <a:r>
              <a:rPr lang="en-US" altLang="ko-KR" sz="1600" dirty="0"/>
              <a:t>U-Net </a:t>
            </a:r>
            <a:r>
              <a:rPr lang="ko-KR" altLang="en-US" sz="1600" dirty="0"/>
              <a:t>예</a:t>
            </a:r>
            <a:r>
              <a:rPr lang="en-US" altLang="ko-KR" sz="1600" dirty="0"/>
              <a:t>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098A9-DE89-C28C-B523-956C208197A3}"/>
              </a:ext>
            </a:extLst>
          </p:cNvPr>
          <p:cNvSpPr txBox="1"/>
          <p:nvPr/>
        </p:nvSpPr>
        <p:spPr>
          <a:xfrm>
            <a:off x="824409" y="3057712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변경 전 </a:t>
            </a:r>
            <a:r>
              <a:rPr lang="en-US" altLang="ko-KR" sz="1200" dirty="0" err="1"/>
              <a:t>ConvBlock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3D8FAB-F0D7-2877-8E41-F280A173F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6" y="3429000"/>
            <a:ext cx="4040400" cy="2901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2A44DB-E06A-680F-A39D-CF5587025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598"/>
            <a:ext cx="4675204" cy="594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BCDE95-E466-82FF-CCA4-0D878F7F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96" y="797770"/>
            <a:ext cx="3693238" cy="2259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99DAB-1FAA-5D61-97DE-00B24C9757ED}"/>
              </a:ext>
            </a:extLst>
          </p:cNvPr>
          <p:cNvSpPr txBox="1"/>
          <p:nvPr/>
        </p:nvSpPr>
        <p:spPr>
          <a:xfrm>
            <a:off x="824409" y="6464300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변경 후 </a:t>
            </a:r>
            <a:r>
              <a:rPr lang="en-US" altLang="ko-KR" sz="1200" dirty="0" err="1"/>
              <a:t>ConvBlock</a:t>
            </a:r>
            <a:r>
              <a:rPr lang="en-US" altLang="ko-KR" sz="1200" dirty="0"/>
              <a:t> </a:t>
            </a:r>
            <a:r>
              <a:rPr lang="ko-KR" altLang="en-US" sz="1200" dirty="0"/>
              <a:t>위치 정보 추가</a:t>
            </a:r>
            <a:endParaRPr lang="en-US" altLang="ko-KR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7A7852-E58C-EE72-D169-A5CD031F1342}"/>
              </a:ext>
            </a:extLst>
          </p:cNvPr>
          <p:cNvSpPr/>
          <p:nvPr/>
        </p:nvSpPr>
        <p:spPr>
          <a:xfrm>
            <a:off x="6600574" y="3196211"/>
            <a:ext cx="4170630" cy="1303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87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6A98-E857-D59C-FFA6-E2C447C72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22A30-D963-C9B8-94CD-EE6B84D03D20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9.2.3 </a:t>
            </a:r>
            <a:r>
              <a:rPr lang="ko-KR" altLang="en-US" sz="1600" dirty="0"/>
              <a:t>위치 인코딩</a:t>
            </a:r>
            <a:r>
              <a:rPr lang="en-US" altLang="ko-KR" sz="1600" dirty="0"/>
              <a:t> </a:t>
            </a:r>
            <a:r>
              <a:rPr lang="ko-KR" altLang="en-US" sz="1600" dirty="0"/>
              <a:t>정보 </a:t>
            </a:r>
            <a:r>
              <a:rPr lang="en-US" altLang="ko-KR" sz="1600" dirty="0"/>
              <a:t>U-Net </a:t>
            </a:r>
            <a:r>
              <a:rPr lang="ko-KR" altLang="en-US" sz="1600" dirty="0"/>
              <a:t>예</a:t>
            </a:r>
            <a:r>
              <a:rPr lang="en-US" altLang="ko-KR" sz="1600" dirty="0"/>
              <a:t> </a:t>
            </a:r>
            <a:r>
              <a:rPr lang="ko-KR" altLang="en-US" sz="1600" dirty="0"/>
              <a:t>추가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69C06F-6B2A-28A7-E270-0BEB7764913C}"/>
              </a:ext>
            </a:extLst>
          </p:cNvPr>
          <p:cNvSpPr txBox="1"/>
          <p:nvPr/>
        </p:nvSpPr>
        <p:spPr>
          <a:xfrm>
            <a:off x="242997" y="875950"/>
            <a:ext cx="3179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최종 </a:t>
            </a:r>
            <a:r>
              <a:rPr lang="en-US" altLang="ko-KR" sz="1200" dirty="0"/>
              <a:t>U-Net class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11A06-D5D2-43B7-2264-E54F1091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7" y="1332858"/>
            <a:ext cx="5465653" cy="3449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7AEBA7-07C2-9476-B620-D93224FA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65" y="1139474"/>
            <a:ext cx="5138111" cy="44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D9DC9-35AA-39DA-8CFF-278AA659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2A3127-D030-74BA-CC3B-6C1D32A7A468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9.3 </a:t>
            </a:r>
            <a:r>
              <a:rPr lang="ko-KR" altLang="en-US" sz="1600" dirty="0"/>
              <a:t>확산 과정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2EC42-7AD3-4876-64B7-1FCB1F34C22E}"/>
              </a:ext>
            </a:extLst>
          </p:cNvPr>
          <p:cNvSpPr txBox="1"/>
          <p:nvPr/>
        </p:nvSpPr>
        <p:spPr>
          <a:xfrm>
            <a:off x="242997" y="875950"/>
            <a:ext cx="4808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원본 데이터 </a:t>
            </a:r>
            <a:r>
              <a:rPr lang="en-US" altLang="ko-KR" sz="1200" dirty="0"/>
              <a:t>X0 </a:t>
            </a:r>
            <a:r>
              <a:rPr lang="ko-KR" altLang="en-US" sz="1200" dirty="0"/>
              <a:t>에 노이즈 스케줄링에 따라 노이즈 추가하는 과정 </a:t>
            </a:r>
            <a:endParaRPr lang="en-US" altLang="ko-KR" sz="1200" dirty="0"/>
          </a:p>
        </p:txBody>
      </p:sp>
      <p:pic>
        <p:nvPicPr>
          <p:cNvPr id="3" name="Picture 4" descr="Latent Diffusion Series: MNIST Classifier | NICK TASIOS">
            <a:extLst>
              <a:ext uri="{FF2B5EF4-FFF2-40B4-BE49-F238E27FC236}">
                <a16:creationId xmlns:a16="http://schemas.microsoft.com/office/drawing/2014/main" id="{7E27B8E2-3575-7B1A-BE7D-904B0DCC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9" y="1569485"/>
            <a:ext cx="4613174" cy="23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0AAA7C0-1334-0D67-7E15-0FADE8C5964E}"/>
              </a:ext>
            </a:extLst>
          </p:cNvPr>
          <p:cNvCxnSpPr>
            <a:cxnSpLocks/>
          </p:cNvCxnSpPr>
          <p:nvPr/>
        </p:nvCxnSpPr>
        <p:spPr>
          <a:xfrm>
            <a:off x="787655" y="1475712"/>
            <a:ext cx="39744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7D5DFB4-851F-6422-C490-331959EE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9" y="4545460"/>
            <a:ext cx="4258651" cy="1244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7A9B23-B50B-A585-2B8A-43C7CB13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921" y="1475712"/>
            <a:ext cx="5582429" cy="2353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F5EF42-1100-2AB3-054D-5ABC7412DC16}"/>
              </a:ext>
            </a:extLst>
          </p:cNvPr>
          <p:cNvSpPr txBox="1"/>
          <p:nvPr/>
        </p:nvSpPr>
        <p:spPr>
          <a:xfrm>
            <a:off x="8067322" y="1475712"/>
            <a:ext cx="387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dummy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18065-6D8D-2930-B4EC-976E78C9CDAC}"/>
              </a:ext>
            </a:extLst>
          </p:cNvPr>
          <p:cNvSpPr txBox="1"/>
          <p:nvPr/>
        </p:nvSpPr>
        <p:spPr>
          <a:xfrm>
            <a:off x="9189952" y="2073241"/>
            <a:ext cx="387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noise scheduling</a:t>
            </a:r>
          </a:p>
        </p:txBody>
      </p:sp>
    </p:spTree>
    <p:extLst>
      <p:ext uri="{BB962C8B-B14F-4D97-AF65-F5344CB8AC3E}">
        <p14:creationId xmlns:p14="http://schemas.microsoft.com/office/powerpoint/2010/main" val="295459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691F-1F92-D976-B77C-222951AD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E8F0A4-2F5B-58B3-42D2-DAC515ACD0E2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9.3.2 </a:t>
            </a:r>
            <a:r>
              <a:rPr lang="ko-KR" altLang="en-US" sz="1600" dirty="0"/>
              <a:t>이미지 확산 과정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DF1114-79EA-AB04-516F-7FD4EE18FF4D}"/>
              </a:ext>
            </a:extLst>
          </p:cNvPr>
          <p:cNvSpPr txBox="1"/>
          <p:nvPr/>
        </p:nvSpPr>
        <p:spPr>
          <a:xfrm>
            <a:off x="242997" y="875950"/>
            <a:ext cx="4808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원본 데이터 </a:t>
            </a:r>
            <a:r>
              <a:rPr lang="en-US" altLang="ko-KR" sz="1200" dirty="0"/>
              <a:t>X0 </a:t>
            </a:r>
            <a:r>
              <a:rPr lang="ko-KR" altLang="en-US" sz="1200" dirty="0"/>
              <a:t>에 노이즈 스케줄링에 따라 노이즈 추가하는 과정 </a:t>
            </a:r>
            <a:endParaRPr lang="en-US" altLang="ko-KR" sz="12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716F5A1-DBB1-4E77-CA7C-436CAB5C796C}"/>
              </a:ext>
            </a:extLst>
          </p:cNvPr>
          <p:cNvCxnSpPr>
            <a:cxnSpLocks/>
          </p:cNvCxnSpPr>
          <p:nvPr/>
        </p:nvCxnSpPr>
        <p:spPr>
          <a:xfrm>
            <a:off x="787655" y="1475712"/>
            <a:ext cx="49794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FE06E6C-BDC5-132F-1FA5-2FA04EC8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69" y="1680239"/>
            <a:ext cx="5682732" cy="13920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08CB1F-6037-3B00-E6F1-CB48DA6CD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214" y="509548"/>
            <a:ext cx="5027790" cy="58686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F5B34C3-FB79-6FC9-0BEE-CF2B8E7E1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12" y="3539317"/>
            <a:ext cx="5487166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DA715-3937-831C-65CE-4DD3A521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14F6EC-C5B9-1A4D-D701-37AB7DEC3307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</a:t>
            </a:r>
            <a:r>
              <a:rPr lang="ko-KR" altLang="en-US" sz="1600" dirty="0"/>
              <a:t>확산 모델 구현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42094-BFA1-46C3-8825-9505138B7337}"/>
              </a:ext>
            </a:extLst>
          </p:cNvPr>
          <p:cNvSpPr txBox="1"/>
          <p:nvPr/>
        </p:nvSpPr>
        <p:spPr>
          <a:xfrm>
            <a:off x="641350" y="1239307"/>
            <a:ext cx="6292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200" dirty="0"/>
              <a:t>구현 방법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뉴럴넷이</a:t>
            </a:r>
            <a:r>
              <a:rPr lang="ko-KR" altLang="en-US" sz="1200" dirty="0"/>
              <a:t> 이전 데이터</a:t>
            </a:r>
            <a:r>
              <a:rPr lang="en-US" altLang="ko-KR" sz="1200" dirty="0"/>
              <a:t>(X_(t-1))</a:t>
            </a:r>
            <a:r>
              <a:rPr lang="ko-KR" altLang="en-US" sz="1200" dirty="0"/>
              <a:t>의 평균을 예측하기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91313-6228-0AC9-45C6-140CCB449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69" y="1838404"/>
            <a:ext cx="4450107" cy="3348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B2E55C-1B94-AA4F-274E-5F1DB24E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8" y="3744684"/>
            <a:ext cx="5876925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06BC82-EED0-C07A-5F52-7698A0166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134" y="388194"/>
            <a:ext cx="4200335" cy="1865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D1906F-A1DC-0290-F31C-BF558C45622F}"/>
              </a:ext>
            </a:extLst>
          </p:cNvPr>
          <p:cNvSpPr txBox="1"/>
          <p:nvPr/>
        </p:nvSpPr>
        <p:spPr>
          <a:xfrm>
            <a:off x="4421547" y="5916533"/>
            <a:ext cx="62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200" dirty="0"/>
              <a:t>- </a:t>
            </a:r>
            <a:r>
              <a:rPr lang="ko-KR" altLang="en-US" sz="1200" dirty="0"/>
              <a:t>단점 </a:t>
            </a:r>
            <a:r>
              <a:rPr lang="en-US" altLang="ko-KR" sz="1200" dirty="0"/>
              <a:t>: </a:t>
            </a:r>
            <a:r>
              <a:rPr lang="ko-KR" altLang="en-US" sz="1200" dirty="0"/>
              <a:t>생성과정에서 스텝수가 많이 소모되고 생성 결과물 품질이 별로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4219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3407A-A96E-A3E7-A111-217728EF9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AE388-E45E-6CDC-2685-79A0C34DA1F8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9.3.3 q(x|x0) </a:t>
            </a:r>
            <a:r>
              <a:rPr lang="ko-KR" altLang="en-US" sz="1600" dirty="0"/>
              <a:t>샘플링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DF0707-B8BF-7906-8942-A9998F6FFC14}"/>
              </a:ext>
            </a:extLst>
          </p:cNvPr>
          <p:cNvSpPr txBox="1"/>
          <p:nvPr/>
        </p:nvSpPr>
        <p:spPr>
          <a:xfrm>
            <a:off x="242997" y="875950"/>
            <a:ext cx="4808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원본 데이터 </a:t>
            </a:r>
            <a:r>
              <a:rPr lang="en-US" altLang="ko-KR" sz="1200" dirty="0"/>
              <a:t>X0 </a:t>
            </a:r>
            <a:r>
              <a:rPr lang="ko-KR" altLang="en-US" sz="1200" dirty="0"/>
              <a:t>로 부터 한번에 </a:t>
            </a:r>
            <a:r>
              <a:rPr lang="en-US" altLang="ko-KR" sz="1200" dirty="0" err="1"/>
              <a:t>Xt</a:t>
            </a:r>
            <a:r>
              <a:rPr lang="en-US" altLang="ko-KR" sz="1200" dirty="0"/>
              <a:t> </a:t>
            </a:r>
            <a:r>
              <a:rPr lang="ko-KR" altLang="en-US" sz="1200" dirty="0"/>
              <a:t>을 생성하는 과정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F3EB2-2F9B-9737-697A-9E8EE9F0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89" y="1296645"/>
            <a:ext cx="4088928" cy="26943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20574-7D9C-5430-5006-ECCA5815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27" y="338554"/>
            <a:ext cx="5476286" cy="5990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96C6B5-314F-B332-FE55-EFA5C913C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023" y="4259745"/>
            <a:ext cx="2194194" cy="23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2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EFE7-459D-FF2A-E1D8-CE24E683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C0601-11D4-209F-DC26-9551E8C4AE5B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9.4 </a:t>
            </a:r>
            <a:r>
              <a:rPr lang="ko-KR" altLang="en-US" sz="1600" dirty="0"/>
              <a:t>데이터 생성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D6372-C1E9-E7EB-3E71-8137D57BB017}"/>
              </a:ext>
            </a:extLst>
          </p:cNvPr>
          <p:cNvSpPr txBox="1"/>
          <p:nvPr/>
        </p:nvSpPr>
        <p:spPr>
          <a:xfrm>
            <a:off x="242997" y="875950"/>
            <a:ext cx="5442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노이즈 데이터 </a:t>
            </a:r>
            <a:r>
              <a:rPr lang="en-US" altLang="ko-KR" sz="1200" dirty="0"/>
              <a:t>X_T </a:t>
            </a:r>
            <a:r>
              <a:rPr lang="ko-KR" altLang="en-US" sz="1200" dirty="0"/>
              <a:t>로 부터 단계적으로 노이즈를 제거하면서 데이터 생성</a:t>
            </a:r>
            <a:endParaRPr lang="en-US" altLang="ko-KR" sz="1200" dirty="0"/>
          </a:p>
          <a:p>
            <a:r>
              <a:rPr lang="en-US" altLang="ko-KR" sz="1200" dirty="0"/>
              <a:t>: Reverse Process</a:t>
            </a:r>
          </a:p>
          <a:p>
            <a:r>
              <a:rPr lang="en-US" altLang="ko-KR" sz="1200" dirty="0"/>
              <a:t>: X_T </a:t>
            </a:r>
            <a:r>
              <a:rPr lang="en-US" altLang="ko-KR" sz="1200" dirty="0">
                <a:sym typeface="Wingdings" panose="05000000000000000000" pitchFamily="2" charset="2"/>
              </a:rPr>
              <a:t> X_(T-1)  X_(T-2)  …  X0</a:t>
            </a:r>
          </a:p>
          <a:p>
            <a:r>
              <a:rPr lang="en-US" altLang="ko-KR" sz="1200" dirty="0">
                <a:sym typeface="Wingdings" panose="05000000000000000000" pitchFamily="2" charset="2"/>
              </a:rPr>
              <a:t>: </a:t>
            </a:r>
            <a:r>
              <a:rPr lang="ko-KR" altLang="en-US" sz="1200" dirty="0">
                <a:sym typeface="Wingdings" panose="05000000000000000000" pitchFamily="2" charset="2"/>
              </a:rPr>
              <a:t>노이즈 예측하는 </a:t>
            </a:r>
            <a:r>
              <a:rPr lang="en-US" altLang="ko-KR" sz="1200" dirty="0" err="1">
                <a:sym typeface="Wingdings" panose="05000000000000000000" pitchFamily="2" charset="2"/>
              </a:rPr>
              <a:t>Unet</a:t>
            </a:r>
            <a:r>
              <a:rPr lang="en-US" altLang="ko-KR" sz="1200" dirty="0">
                <a:sym typeface="Wingdings" panose="05000000000000000000" pitchFamily="2" charset="2"/>
              </a:rPr>
              <a:t> </a:t>
            </a:r>
            <a:r>
              <a:rPr lang="ko-KR" altLang="en-US" sz="1200" dirty="0">
                <a:sym typeface="Wingdings" panose="05000000000000000000" pitchFamily="2" charset="2"/>
              </a:rPr>
              <a:t>모델이 학습이 되어 있다고 가정하고 생성 부터 설명</a:t>
            </a:r>
            <a:endParaRPr lang="en-US" altLang="ko-KR" sz="1200" dirty="0"/>
          </a:p>
        </p:txBody>
      </p:sp>
      <p:pic>
        <p:nvPicPr>
          <p:cNvPr id="9220" name="Picture 4" descr="Latent Diffusion Series: MNIST Classifier | NICK TASIOS">
            <a:extLst>
              <a:ext uri="{FF2B5EF4-FFF2-40B4-BE49-F238E27FC236}">
                <a16:creationId xmlns:a16="http://schemas.microsoft.com/office/drawing/2014/main" id="{B3562F5D-4B63-6A7A-B7C1-5A3373A7F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9" y="1939325"/>
            <a:ext cx="4256778" cy="216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C8B89E0-A8F1-7B70-170C-81BFA1E20D4E}"/>
              </a:ext>
            </a:extLst>
          </p:cNvPr>
          <p:cNvCxnSpPr>
            <a:cxnSpLocks/>
          </p:cNvCxnSpPr>
          <p:nvPr/>
        </p:nvCxnSpPr>
        <p:spPr>
          <a:xfrm>
            <a:off x="887245" y="1792580"/>
            <a:ext cx="394334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E8C97DD-7F58-0FF0-343B-57D80369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06" y="1792580"/>
            <a:ext cx="5728965" cy="2888107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91BF74-A5FC-CA92-9EA8-5C22D65CD5DE}"/>
              </a:ext>
            </a:extLst>
          </p:cNvPr>
          <p:cNvCxnSpPr>
            <a:cxnSpLocks/>
          </p:cNvCxnSpPr>
          <p:nvPr/>
        </p:nvCxnSpPr>
        <p:spPr>
          <a:xfrm>
            <a:off x="4987307" y="2245259"/>
            <a:ext cx="987980" cy="253497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0C0E8D-EF72-B905-312C-4A13CEE83E6B}"/>
              </a:ext>
            </a:extLst>
          </p:cNvPr>
          <p:cNvSpPr/>
          <p:nvPr/>
        </p:nvSpPr>
        <p:spPr>
          <a:xfrm>
            <a:off x="5975287" y="2245259"/>
            <a:ext cx="3268798" cy="3595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76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ED462-AFB5-A093-D88B-50FE1FF0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1680B4-DC1C-8F75-7226-A86B4DE8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08" y="2772577"/>
            <a:ext cx="4182821" cy="3994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B7E8F3-A32C-33F8-D4AF-D3B9EF0B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7" y="1271751"/>
            <a:ext cx="5650809" cy="128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B1AB90-E32A-B698-E286-A14D2CFEF102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9.4.1 </a:t>
            </a:r>
            <a:r>
              <a:rPr lang="ko-KR" altLang="en-US" sz="1600" dirty="0"/>
              <a:t>데이터 생성 </a:t>
            </a:r>
            <a:r>
              <a:rPr lang="en-US" altLang="ko-KR" sz="1600" dirty="0"/>
              <a:t>– </a:t>
            </a:r>
            <a:r>
              <a:rPr lang="ko-KR" altLang="en-US" sz="1600" dirty="0"/>
              <a:t>노이즈 제거 처리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4FD36-E695-0BCE-B00C-CA6D4C63ECD1}"/>
              </a:ext>
            </a:extLst>
          </p:cNvPr>
          <p:cNvSpPr txBox="1"/>
          <p:nvPr/>
        </p:nvSpPr>
        <p:spPr>
          <a:xfrm>
            <a:off x="242997" y="875950"/>
            <a:ext cx="544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노이즈 데이터 </a:t>
            </a:r>
            <a:r>
              <a:rPr lang="en-US" altLang="ko-KR" sz="1200" dirty="0"/>
              <a:t>X_T </a:t>
            </a:r>
            <a:r>
              <a:rPr lang="ko-KR" altLang="en-US" sz="1200" dirty="0"/>
              <a:t>로 부터 단계적으로 노이즈를 제거하면서 데이터 생성</a:t>
            </a:r>
            <a:endParaRPr lang="en-US" altLang="ko-KR" sz="1200" dirty="0"/>
          </a:p>
          <a:p>
            <a:r>
              <a:rPr lang="en-US" altLang="ko-KR" sz="1200" dirty="0"/>
              <a:t>: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015DD1-78E1-A64E-0304-29E85A02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982" y="1043407"/>
            <a:ext cx="6945583" cy="3501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6F6EE3-A9BA-F707-11F7-5EA5A53C24AB}"/>
              </a:ext>
            </a:extLst>
          </p:cNvPr>
          <p:cNvSpPr txBox="1"/>
          <p:nvPr/>
        </p:nvSpPr>
        <p:spPr>
          <a:xfrm>
            <a:off x="1958198" y="2850923"/>
            <a:ext cx="5442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</a:t>
            </a:r>
            <a:r>
              <a:rPr lang="ko-KR" altLang="en-US" sz="1200" dirty="0"/>
              <a:t>노이즈 제거 회수 </a:t>
            </a:r>
            <a:r>
              <a:rPr lang="en-US" altLang="ko-KR" sz="1200" dirty="0"/>
              <a:t>T = 1000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16B719-7DB4-674F-6693-1CF62443AF74}"/>
              </a:ext>
            </a:extLst>
          </p:cNvPr>
          <p:cNvSpPr/>
          <p:nvPr/>
        </p:nvSpPr>
        <p:spPr>
          <a:xfrm>
            <a:off x="6871579" y="2413040"/>
            <a:ext cx="3503691" cy="161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7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DE23-33AB-D30C-86C7-B5377EBD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D415F6-FFEB-1413-E7D5-A15790214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5" y="2947910"/>
            <a:ext cx="5008281" cy="3334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86FA8D-13A0-40E0-57C7-F151A264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7" y="1271751"/>
            <a:ext cx="5650809" cy="1280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7D982-C3BF-EF49-0195-EBB27342AC0A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9.4.2 </a:t>
            </a:r>
            <a:r>
              <a:rPr lang="ko-KR" altLang="en-US" sz="1600" dirty="0"/>
              <a:t>데이터 생성 </a:t>
            </a:r>
            <a:r>
              <a:rPr lang="en-US" altLang="ko-KR" sz="1600" dirty="0"/>
              <a:t>– </a:t>
            </a:r>
            <a:r>
              <a:rPr lang="ko-KR" altLang="en-US" sz="1600" dirty="0"/>
              <a:t>데이터 생성 구현</a:t>
            </a:r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52047-862B-C231-ABA8-F8A92A53419B}"/>
              </a:ext>
            </a:extLst>
          </p:cNvPr>
          <p:cNvSpPr txBox="1"/>
          <p:nvPr/>
        </p:nvSpPr>
        <p:spPr>
          <a:xfrm>
            <a:off x="242997" y="875950"/>
            <a:ext cx="544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노이즈 데이터 </a:t>
            </a:r>
            <a:r>
              <a:rPr lang="en-US" altLang="ko-KR" sz="1200" dirty="0"/>
              <a:t>X_T </a:t>
            </a:r>
            <a:r>
              <a:rPr lang="ko-KR" altLang="en-US" sz="1200" dirty="0"/>
              <a:t>로 부터 단계적으로 노이즈를 제거하면서 데이터 생성</a:t>
            </a:r>
            <a:endParaRPr lang="en-US" altLang="ko-KR" sz="1200" dirty="0"/>
          </a:p>
          <a:p>
            <a:r>
              <a:rPr lang="en-US" altLang="ko-KR" sz="1200" dirty="0"/>
              <a:t>: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5895F1-6DD9-4CB5-615A-37AE044F3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982" y="1043407"/>
            <a:ext cx="6945583" cy="3501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5B89DE-FF41-D5AC-D56E-142CC36968BA}"/>
              </a:ext>
            </a:extLst>
          </p:cNvPr>
          <p:cNvSpPr txBox="1"/>
          <p:nvPr/>
        </p:nvSpPr>
        <p:spPr>
          <a:xfrm>
            <a:off x="3627494" y="4406340"/>
            <a:ext cx="207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20 </a:t>
            </a:r>
            <a:r>
              <a:rPr lang="ko-KR" altLang="en-US" sz="1200" dirty="0"/>
              <a:t>개의 데이터 생성</a:t>
            </a:r>
            <a:endParaRPr lang="en-US" altLang="ko-KR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6028B1-8F3B-0D7E-A7AE-F5E25E47FC09}"/>
              </a:ext>
            </a:extLst>
          </p:cNvPr>
          <p:cNvSpPr/>
          <p:nvPr/>
        </p:nvSpPr>
        <p:spPr>
          <a:xfrm>
            <a:off x="6355533" y="1656784"/>
            <a:ext cx="4092166" cy="2725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4" descr="Latent Diffusion Series: MNIST Classifier | NICK TASIOS">
            <a:extLst>
              <a:ext uri="{FF2B5EF4-FFF2-40B4-BE49-F238E27FC236}">
                <a16:creationId xmlns:a16="http://schemas.microsoft.com/office/drawing/2014/main" id="{2B7AB950-D5F8-FB8E-B198-834A8F8D8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301" y="4823238"/>
            <a:ext cx="3545637" cy="18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5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BBBA0-E878-68B3-C370-AA968C5FD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81CF5E-F4DB-0CC6-E825-ED953BDAA1E0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9.5 </a:t>
            </a:r>
            <a:r>
              <a:rPr lang="ko-KR" altLang="en-US" sz="1600" dirty="0"/>
              <a:t>확산 모델의 학습</a:t>
            </a:r>
            <a:r>
              <a:rPr lang="en-US" altLang="ko-KR" sz="1600" dirty="0"/>
              <a:t>(</a:t>
            </a:r>
            <a:r>
              <a:rPr lang="ko-KR" altLang="en-US" sz="1600" dirty="0"/>
              <a:t>구현</a:t>
            </a:r>
            <a:r>
              <a:rPr lang="en-US" altLang="ko-KR" sz="16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699B1-AFB8-F4F7-A377-D91B85D13821}"/>
              </a:ext>
            </a:extLst>
          </p:cNvPr>
          <p:cNvSpPr txBox="1"/>
          <p:nvPr/>
        </p:nvSpPr>
        <p:spPr>
          <a:xfrm>
            <a:off x="242997" y="875950"/>
            <a:ext cx="5750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X_(t-1) </a:t>
            </a:r>
            <a:r>
              <a:rPr lang="ko-KR" altLang="en-US" sz="1200" dirty="0"/>
              <a:t>에서 </a:t>
            </a:r>
            <a:r>
              <a:rPr lang="en-US" altLang="ko-KR" sz="1200" dirty="0" err="1"/>
              <a:t>X_t</a:t>
            </a:r>
            <a:r>
              <a:rPr lang="en-US" altLang="ko-KR" sz="1200" dirty="0"/>
              <a:t> </a:t>
            </a:r>
            <a:r>
              <a:rPr lang="ko-KR" altLang="en-US" sz="1200" dirty="0"/>
              <a:t>단계로 갈 때 더해진 노이즈를 예측하도록 학습</a:t>
            </a:r>
            <a:endParaRPr lang="en-US" altLang="ko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6B862-B58A-0659-B6B8-CDB1EFE5DC26}"/>
              </a:ext>
            </a:extLst>
          </p:cNvPr>
          <p:cNvSpPr txBox="1"/>
          <p:nvPr/>
        </p:nvSpPr>
        <p:spPr>
          <a:xfrm>
            <a:off x="4966210" y="1060907"/>
            <a:ext cx="5750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-</a:t>
            </a:r>
            <a:r>
              <a:rPr lang="ko-KR" altLang="en-US" sz="1200" dirty="0"/>
              <a:t> 데이터 및 학습할 모델 준비</a:t>
            </a: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841AD03-AB0C-C607-98B3-0BB18770C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7" y="1296645"/>
            <a:ext cx="7086600" cy="2543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67102F-A361-661D-170F-ACCD9BF5B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97" y="4075558"/>
            <a:ext cx="6814220" cy="18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0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A618-EFC0-95E4-06C9-CEC3A56E3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6DFE581-64DC-5EE2-8C79-16F667DF8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732254"/>
            <a:ext cx="7086600" cy="254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25DB44-388D-6005-2BB0-4738CDC3A873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9.5 </a:t>
            </a:r>
            <a:r>
              <a:rPr lang="ko-KR" altLang="en-US" sz="1600" dirty="0"/>
              <a:t>확산 모델의 학습</a:t>
            </a:r>
            <a:r>
              <a:rPr lang="en-US" altLang="ko-KR" sz="1600" dirty="0"/>
              <a:t>(</a:t>
            </a:r>
            <a:r>
              <a:rPr lang="ko-KR" altLang="en-US" sz="1600" dirty="0"/>
              <a:t>구현</a:t>
            </a:r>
            <a:r>
              <a:rPr lang="en-US" altLang="ko-KR" sz="16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51D16-AC22-1C10-F73D-1321E7221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591" y="532240"/>
            <a:ext cx="5211808" cy="609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1166F-D5F3-FD7E-8DAA-FB14DF76E0A1}"/>
              </a:ext>
            </a:extLst>
          </p:cNvPr>
          <p:cNvSpPr txBox="1"/>
          <p:nvPr/>
        </p:nvSpPr>
        <p:spPr>
          <a:xfrm>
            <a:off x="4920182" y="96005"/>
            <a:ext cx="5750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-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X_(t-1) </a:t>
            </a:r>
            <a:r>
              <a:rPr lang="ko-KR" altLang="en-US" sz="1200" dirty="0">
                <a:solidFill>
                  <a:srgbClr val="FF0000"/>
                </a:solidFill>
              </a:rPr>
              <a:t>에서 </a:t>
            </a:r>
            <a:r>
              <a:rPr lang="en-US" altLang="ko-KR" sz="1200" dirty="0" err="1">
                <a:solidFill>
                  <a:srgbClr val="FF0000"/>
                </a:solidFill>
              </a:rPr>
              <a:t>X_t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단계로 갈 때 더해진 노이즈를 예측하도록 학습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540CD3-B8A2-0025-AC73-B31ECF11B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3827953"/>
            <a:ext cx="3859249" cy="1472006"/>
          </a:xfrm>
          <a:prstGeom prst="rect">
            <a:avLst/>
          </a:prstGeom>
        </p:spPr>
      </p:pic>
      <p:pic>
        <p:nvPicPr>
          <p:cNvPr id="10" name="Picture 4" descr="Latent Diffusion Series: MNIST Classifier | NICK TASIOS">
            <a:extLst>
              <a:ext uri="{FF2B5EF4-FFF2-40B4-BE49-F238E27FC236}">
                <a16:creationId xmlns:a16="http://schemas.microsoft.com/office/drawing/2014/main" id="{CEFAE41E-F441-F6E2-41F1-6F3033E91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5474469"/>
            <a:ext cx="2254963" cy="11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27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525B-AE2B-CFC6-AAA2-E4F5A7F0D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B261F-1939-02BC-4BAA-AEDE8F56764F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큰 제목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2B99D-DC33-0CF4-598E-D52765579DC9}"/>
              </a:ext>
            </a:extLst>
          </p:cNvPr>
          <p:cNvSpPr txBox="1"/>
          <p:nvPr/>
        </p:nvSpPr>
        <p:spPr>
          <a:xfrm>
            <a:off x="641350" y="984250"/>
            <a:ext cx="267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내용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33093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D160-57E2-3666-55EC-82DB4BFF8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E6484A-44B3-5BDF-65D2-54B8F3910000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</a:t>
            </a:r>
            <a:r>
              <a:rPr lang="ko-KR" altLang="en-US" sz="1600" dirty="0"/>
              <a:t>확산 모델 구현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BF1C7-099F-FC33-79DC-766449D34722}"/>
              </a:ext>
            </a:extLst>
          </p:cNvPr>
          <p:cNvSpPr txBox="1"/>
          <p:nvPr/>
        </p:nvSpPr>
        <p:spPr>
          <a:xfrm>
            <a:off x="-104001" y="1374835"/>
            <a:ext cx="6292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200" dirty="0"/>
              <a:t>구현 방법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뉴럴넷이</a:t>
            </a:r>
            <a:r>
              <a:rPr lang="ko-KR" altLang="en-US" sz="1200" dirty="0"/>
              <a:t> 원본 데이터</a:t>
            </a:r>
            <a:r>
              <a:rPr lang="en-US" altLang="ko-KR" sz="1200" dirty="0"/>
              <a:t>(X0))</a:t>
            </a:r>
            <a:r>
              <a:rPr lang="ko-KR" altLang="en-US" sz="1200" dirty="0"/>
              <a:t>의 평균을 예측하기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C22D31-C0B0-418F-04CB-BD9A8F61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34" y="388194"/>
            <a:ext cx="4200335" cy="18659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92E86-F1CD-9222-3CAE-4E105622181C}"/>
              </a:ext>
            </a:extLst>
          </p:cNvPr>
          <p:cNvSpPr txBox="1"/>
          <p:nvPr/>
        </p:nvSpPr>
        <p:spPr>
          <a:xfrm>
            <a:off x="4421547" y="5916533"/>
            <a:ext cx="629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200" dirty="0"/>
              <a:t>- </a:t>
            </a:r>
            <a:r>
              <a:rPr lang="ko-KR" altLang="en-US" sz="1200" dirty="0"/>
              <a:t>품질만 좋다면 가장 효율적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E0B94-2571-72DD-F5FF-BEB2A55F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8" y="1873319"/>
            <a:ext cx="4772066" cy="192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9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3F14D-E72E-08AF-3E98-43A5420D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9C5791-6359-F93C-6F9E-A8F19D910405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 </a:t>
            </a:r>
            <a:r>
              <a:rPr lang="ko-KR" altLang="en-US" sz="1600" dirty="0"/>
              <a:t>확산 모델 구현</a:t>
            </a:r>
            <a:endParaRPr lang="en-US" altLang="ko-K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A7AFF-308E-ACA2-CF9A-505613669EA2}"/>
              </a:ext>
            </a:extLst>
          </p:cNvPr>
          <p:cNvSpPr txBox="1"/>
          <p:nvPr/>
        </p:nvSpPr>
        <p:spPr>
          <a:xfrm>
            <a:off x="641350" y="1239307"/>
            <a:ext cx="6292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sz="1200" dirty="0"/>
              <a:t>구현 방법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뉴럴넷이</a:t>
            </a:r>
            <a:r>
              <a:rPr lang="ko-KR" altLang="en-US" sz="1200" dirty="0"/>
              <a:t> 이전 데이터</a:t>
            </a:r>
            <a:r>
              <a:rPr lang="en-US" altLang="ko-KR" sz="1200" dirty="0"/>
              <a:t>(X_(t-1))</a:t>
            </a:r>
            <a:r>
              <a:rPr lang="ko-KR" altLang="en-US" sz="1200" dirty="0"/>
              <a:t>에 추가된 노이즈 예측하기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4DB96E-E89A-EF2E-7FC9-EBE241878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134" y="388194"/>
            <a:ext cx="4200335" cy="1865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6950C9-BDFE-1895-5E48-6709C8340919}"/>
              </a:ext>
            </a:extLst>
          </p:cNvPr>
          <p:cNvSpPr txBox="1"/>
          <p:nvPr/>
        </p:nvSpPr>
        <p:spPr>
          <a:xfrm>
            <a:off x="2246297" y="6146520"/>
            <a:ext cx="6292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200" dirty="0"/>
              <a:t>- </a:t>
            </a:r>
            <a:r>
              <a:rPr lang="ko-KR" altLang="en-US" sz="1200" dirty="0"/>
              <a:t>생성물 품질이 제일 </a:t>
            </a:r>
            <a:r>
              <a:rPr lang="ko-KR" altLang="en-US" sz="1200" dirty="0" err="1"/>
              <a:t>좋다고함</a:t>
            </a:r>
            <a:r>
              <a:rPr lang="en-US" altLang="ko-KR" sz="1200" dirty="0"/>
              <a:t>,</a:t>
            </a:r>
            <a:r>
              <a:rPr lang="ko-KR" altLang="en-US" sz="1200" dirty="0"/>
              <a:t> 이 방식으로 구현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7822C0-F08C-57AC-C88D-F2393B5B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42" y="2013852"/>
            <a:ext cx="4482634" cy="17025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7A0A11-CABC-68F6-7FE4-A03444C3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54" y="4213965"/>
            <a:ext cx="3819525" cy="5715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E13AE2-C9E4-B1E9-7621-767B7DE08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266" y="2891922"/>
            <a:ext cx="4635580" cy="30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90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5EBB2-7746-41A6-FE64-E4CE77AA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2DA7EB-4B74-03EA-2A57-FE2D19B767C7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9.1.1 U-Net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97192-501D-B8AE-C996-32DA78D3033A}"/>
              </a:ext>
            </a:extLst>
          </p:cNvPr>
          <p:cNvSpPr txBox="1"/>
          <p:nvPr/>
        </p:nvSpPr>
        <p:spPr>
          <a:xfrm>
            <a:off x="781050" y="3667193"/>
            <a:ext cx="6292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의료 이미지 </a:t>
            </a:r>
            <a:r>
              <a:rPr lang="en-US" altLang="ko-KR" sz="1200" dirty="0"/>
              <a:t>sematic segmentation</a:t>
            </a:r>
          </a:p>
          <a:p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입력 이미지 형식 </a:t>
            </a:r>
            <a:r>
              <a:rPr lang="en-US" altLang="ko-KR" sz="1200" dirty="0"/>
              <a:t>: </a:t>
            </a:r>
            <a:r>
              <a:rPr lang="ko-KR" altLang="en-US" sz="1200" dirty="0"/>
              <a:t> </a:t>
            </a:r>
            <a:r>
              <a:rPr lang="en-US" altLang="ko-KR" sz="1200" dirty="0"/>
              <a:t>( C , H, W )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/>
              <a:t>흑백 이미지 </a:t>
            </a:r>
            <a:r>
              <a:rPr lang="en-US" altLang="ko-KR" sz="1200" dirty="0"/>
              <a:t>C = 1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 err="1"/>
              <a:t>컬리</a:t>
            </a:r>
            <a:r>
              <a:rPr lang="ko-KR" altLang="en-US" sz="1200" dirty="0"/>
              <a:t> 이미지 </a:t>
            </a:r>
            <a:r>
              <a:rPr lang="en-US" altLang="ko-KR" sz="1200" dirty="0"/>
              <a:t>C = 3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출력 이미지 형식 </a:t>
            </a:r>
            <a:r>
              <a:rPr lang="en-US" altLang="ko-KR" sz="1200" dirty="0"/>
              <a:t>:  ( </a:t>
            </a:r>
            <a:r>
              <a:rPr lang="en-US" altLang="ko-KR" sz="1200" dirty="0" err="1"/>
              <a:t>number_of_classes</a:t>
            </a:r>
            <a:r>
              <a:rPr lang="en-US" altLang="ko-KR" sz="1200" dirty="0"/>
              <a:t> , H, W )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/>
              <a:t>좌측 그림 </a:t>
            </a:r>
            <a:r>
              <a:rPr lang="en-US" altLang="ko-KR" sz="1200" dirty="0" err="1"/>
              <a:t>number_of_classes</a:t>
            </a:r>
            <a:r>
              <a:rPr lang="en-US" altLang="ko-KR" sz="1200" dirty="0"/>
              <a:t> = 2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/>
              <a:t>우측 그림 </a:t>
            </a:r>
            <a:r>
              <a:rPr lang="en-US" altLang="ko-KR" sz="1200" dirty="0" err="1"/>
              <a:t>number_of_classes</a:t>
            </a:r>
            <a:r>
              <a:rPr lang="en-US" altLang="ko-KR" sz="1200" dirty="0"/>
              <a:t> &gt;= 4</a:t>
            </a:r>
          </a:p>
          <a:p>
            <a:pPr lvl="1"/>
            <a:endParaRPr lang="en-US" altLang="ko-KR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EA268C-6390-DE2C-E72D-6914BE01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984250"/>
            <a:ext cx="4421187" cy="21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8E8AFF-849A-6684-A17B-485DE612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727" y="1125111"/>
            <a:ext cx="6502767" cy="16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D22A-06A0-C4A1-9A97-C5A90C5A1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45319F-9202-72C6-BF76-403C1B347F52}"/>
              </a:ext>
            </a:extLst>
          </p:cNvPr>
          <p:cNvSpPr txBox="1"/>
          <p:nvPr/>
        </p:nvSpPr>
        <p:spPr>
          <a:xfrm>
            <a:off x="4308247" y="5641853"/>
            <a:ext cx="267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그림 </a:t>
            </a:r>
            <a:r>
              <a:rPr lang="en-US" altLang="ko-KR" sz="1200" dirty="0"/>
              <a:t>9-4 U-Net </a:t>
            </a:r>
            <a:r>
              <a:rPr lang="ko-KR" altLang="en-US" sz="1200" dirty="0"/>
              <a:t>구조 설명</a:t>
            </a:r>
            <a:r>
              <a:rPr lang="en-US" altLang="ko-KR" sz="1200" dirty="0"/>
              <a:t>(Original)</a:t>
            </a:r>
          </a:p>
        </p:txBody>
      </p:sp>
      <p:pic>
        <p:nvPicPr>
          <p:cNvPr id="2050" name="Picture 2" descr="U-network">
            <a:extLst>
              <a:ext uri="{FF2B5EF4-FFF2-40B4-BE49-F238E27FC236}">
                <a16:creationId xmlns:a16="http://schemas.microsoft.com/office/drawing/2014/main" id="{BA66F192-9456-ED14-2A81-9EAED4D8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605" y="1131970"/>
            <a:ext cx="5608916" cy="370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CDECD-3F1A-4543-C435-CD2F17891F20}"/>
              </a:ext>
            </a:extLst>
          </p:cNvPr>
          <p:cNvSpPr txBox="1"/>
          <p:nvPr/>
        </p:nvSpPr>
        <p:spPr>
          <a:xfrm>
            <a:off x="641350" y="393700"/>
            <a:ext cx="2673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9.1.1 U-Net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96AE9-0E27-D02E-3559-98943C554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3"/>
          <a:stretch/>
        </p:blipFill>
        <p:spPr bwMode="auto">
          <a:xfrm>
            <a:off x="890257" y="957090"/>
            <a:ext cx="2175535" cy="21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EE84D30-4C90-1C66-F6C0-10E8A941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3"/>
          <a:stretch/>
        </p:blipFill>
        <p:spPr bwMode="auto">
          <a:xfrm>
            <a:off x="8586737" y="1131970"/>
            <a:ext cx="2175535" cy="215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5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9861-81AB-20BC-EF3B-F91DF6BF4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1ED587-7ACD-A0F3-0A52-4B90931302D8}"/>
              </a:ext>
            </a:extLst>
          </p:cNvPr>
          <p:cNvSpPr txBox="1"/>
          <p:nvPr/>
        </p:nvSpPr>
        <p:spPr>
          <a:xfrm>
            <a:off x="9658950" y="4400126"/>
            <a:ext cx="267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/>
              <a:t>원본과 달라진 부분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이미지 사이즈</a:t>
            </a:r>
            <a:endParaRPr lang="en-US" altLang="ko-KR" sz="1200" dirty="0"/>
          </a:p>
          <a:p>
            <a:r>
              <a:rPr lang="en-US" altLang="ko-KR" sz="1200" dirty="0"/>
              <a:t>: </a:t>
            </a:r>
            <a:r>
              <a:rPr lang="ko-KR" altLang="en-US" sz="1200" dirty="0"/>
              <a:t>출력 채널 크기</a:t>
            </a:r>
            <a:endParaRPr lang="en-US" altLang="ko-KR" sz="1200" dirty="0"/>
          </a:p>
        </p:txBody>
      </p:sp>
      <p:pic>
        <p:nvPicPr>
          <p:cNvPr id="2050" name="Picture 2" descr="U-network">
            <a:extLst>
              <a:ext uri="{FF2B5EF4-FFF2-40B4-BE49-F238E27FC236}">
                <a16:creationId xmlns:a16="http://schemas.microsoft.com/office/drawing/2014/main" id="{A1B498BE-3347-45DE-1A7E-9CBFD243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175859"/>
            <a:ext cx="5394925" cy="356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434F49-27EB-AA69-A660-510DBF2625AF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9.1.2 </a:t>
            </a:r>
            <a:r>
              <a:rPr lang="ko-KR" altLang="en-US" sz="1600" dirty="0"/>
              <a:t>확산 모델에 사용할 </a:t>
            </a:r>
            <a:r>
              <a:rPr lang="en-US" altLang="ko-KR" sz="1600" dirty="0"/>
              <a:t>U-Net </a:t>
            </a:r>
            <a:r>
              <a:rPr lang="ko-KR" altLang="en-US" sz="1600" dirty="0"/>
              <a:t>구현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8EEE9D-B0CB-981C-76AD-4E15A4C57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67" y="170358"/>
            <a:ext cx="5869749" cy="39038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196AAE-E062-9E20-65B5-6996CD00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267" y="4275171"/>
            <a:ext cx="3693238" cy="22599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1A1F4-4FD0-B87F-ABA0-F3A4FB8EA868}"/>
              </a:ext>
            </a:extLst>
          </p:cNvPr>
          <p:cNvSpPr txBox="1"/>
          <p:nvPr/>
        </p:nvSpPr>
        <p:spPr>
          <a:xfrm>
            <a:off x="1632728" y="4769458"/>
            <a:ext cx="267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Original U-Net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768A00-6DE9-9762-315F-EFDA9EF26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612" y="809208"/>
            <a:ext cx="720258" cy="6864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1635F6-8A59-1333-8343-A833D745B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736" y="809208"/>
            <a:ext cx="638264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B4891-8656-F43D-8245-0FCEF15C2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3E742-C050-E96F-8F37-FE6B1D6EF89E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9.1.2 </a:t>
            </a:r>
            <a:r>
              <a:rPr lang="ko-KR" altLang="en-US" sz="1600" dirty="0"/>
              <a:t>확산 모델에 사용할 </a:t>
            </a:r>
            <a:r>
              <a:rPr lang="en-US" altLang="ko-KR" sz="1600" dirty="0"/>
              <a:t>U-Net </a:t>
            </a:r>
            <a:r>
              <a:rPr lang="ko-KR" altLang="en-US" sz="1600" dirty="0"/>
              <a:t>구현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24F72-3611-0AF6-B36B-697420F5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692" y="1290464"/>
            <a:ext cx="5077534" cy="4077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FBCF4A-A49C-F0E5-0645-6B976DBA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12" y="2199127"/>
            <a:ext cx="3693238" cy="22599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C72211-305F-C9DA-347E-E3D8092F646C}"/>
              </a:ext>
            </a:extLst>
          </p:cNvPr>
          <p:cNvSpPr txBox="1"/>
          <p:nvPr/>
        </p:nvSpPr>
        <p:spPr>
          <a:xfrm>
            <a:off x="1674456" y="1142525"/>
            <a:ext cx="267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ConvBlock</a:t>
            </a:r>
            <a:r>
              <a:rPr lang="en-US" altLang="ko-KR" sz="120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9914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0AE4F-57C6-B121-269C-6ACC992C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C599B-7480-C9D4-A383-E6DEE703E8F5}"/>
              </a:ext>
            </a:extLst>
          </p:cNvPr>
          <p:cNvSpPr txBox="1"/>
          <p:nvPr/>
        </p:nvSpPr>
        <p:spPr>
          <a:xfrm>
            <a:off x="641350" y="393700"/>
            <a:ext cx="421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9.1.2 </a:t>
            </a:r>
            <a:r>
              <a:rPr lang="ko-KR" altLang="en-US" sz="1600" dirty="0"/>
              <a:t>확산 모델에 사용할 </a:t>
            </a:r>
            <a:r>
              <a:rPr lang="en-US" altLang="ko-KR" sz="1600" dirty="0"/>
              <a:t>U-Net </a:t>
            </a:r>
            <a:r>
              <a:rPr lang="ko-KR" altLang="en-US" sz="1600" dirty="0"/>
              <a:t>구현</a:t>
            </a: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035B1-5ED4-AABB-FC88-9995033027B8}"/>
              </a:ext>
            </a:extLst>
          </p:cNvPr>
          <p:cNvSpPr txBox="1"/>
          <p:nvPr/>
        </p:nvSpPr>
        <p:spPr>
          <a:xfrm>
            <a:off x="1559196" y="966176"/>
            <a:ext cx="2673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UNet</a:t>
            </a:r>
            <a:r>
              <a:rPr lang="en-US" altLang="ko-KR" sz="1200" dirty="0"/>
              <a:t> code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768C6-6CE5-DBDF-63E2-7D3A72AE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78" y="314490"/>
            <a:ext cx="4854868" cy="6229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85B58F-A154-78F9-70E4-C553CED8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0" y="1315732"/>
            <a:ext cx="5869749" cy="3903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90A02AA-D74E-19DB-4FDE-1C807D5F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3" y="5505769"/>
            <a:ext cx="4839375" cy="1181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C9229-9D64-F7A0-C2CE-DEF9520131A2}"/>
              </a:ext>
            </a:extLst>
          </p:cNvPr>
          <p:cNvSpPr txBox="1"/>
          <p:nvPr/>
        </p:nvSpPr>
        <p:spPr>
          <a:xfrm>
            <a:off x="2184399" y="6405009"/>
            <a:ext cx="2994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# (10, 1, 28, 28)</a:t>
            </a:r>
          </a:p>
        </p:txBody>
      </p:sp>
    </p:spTree>
    <p:extLst>
      <p:ext uri="{BB962C8B-B14F-4D97-AF65-F5344CB8AC3E}">
        <p14:creationId xmlns:p14="http://schemas.microsoft.com/office/powerpoint/2010/main" val="217644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634</Words>
  <Application>Microsoft Office PowerPoint</Application>
  <PresentationFormat>와이드스크린</PresentationFormat>
  <Paragraphs>101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 Jin Kwon</dc:creator>
  <cp:lastModifiedBy>Sung Jin Kwon</cp:lastModifiedBy>
  <cp:revision>10</cp:revision>
  <dcterms:created xsi:type="dcterms:W3CDTF">2025-05-07T14:11:40Z</dcterms:created>
  <dcterms:modified xsi:type="dcterms:W3CDTF">2025-05-09T23:31:35Z</dcterms:modified>
</cp:coreProperties>
</file>